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70" r:id="rId3"/>
    <p:sldId id="257" r:id="rId4"/>
    <p:sldId id="258" r:id="rId6"/>
    <p:sldId id="259" r:id="rId7"/>
    <p:sldId id="260" r:id="rId8"/>
    <p:sldId id="261" r:id="rId9"/>
    <p:sldId id="269" r:id="rId10"/>
    <p:sldId id="263" r:id="rId11"/>
    <p:sldId id="264" r:id="rId12"/>
    <p:sldId id="265" r:id="rId13"/>
    <p:sldId id="287" r:id="rId14"/>
    <p:sldId id="266" r:id="rId15"/>
    <p:sldId id="285" r:id="rId16"/>
    <p:sldId id="267" r:id="rId17"/>
    <p:sldId id="286" r:id="rId18"/>
    <p:sldId id="268" r:id="rId19"/>
    <p:sldId id="271" r:id="rId20"/>
    <p:sldId id="272"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 Type="http://schemas.openxmlformats.org/officeDocument/2006/relationships/slide" Target="slides/slide1.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F38B79-E35E-453C-82EB-9CE41E7704CA}" type="datetimeFigureOut">
              <a:rPr lang="en-GB" smtClean="0"/>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000C0E-BDE0-41CC-8AAE-E5EE2F76BE40}" type="slidenum">
              <a:rPr lang="en-GB" smtClean="0"/>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 begin my presentation with  brief</a:t>
            </a:r>
            <a:r>
              <a:rPr lang="en-US" baseline="0" dirty="0" smtClean="0"/>
              <a:t> insight on the apocalyptic event that I am going to examine, the Spanish Flu of 1918 of Influenza. This presentation will look at the demographical impact of Spanish flu of 1918 in the United States as well as compare it with the Covid-19 that we are experiencing today.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a:t>
            </a:r>
            <a:r>
              <a:rPr lang="en-US" baseline="0" dirty="0" smtClean="0"/>
              <a:t> on the documentation, it is evident that the Spanish Flue was nothing like the world has ever witnessed. This has been confirmed by the statistics on the number of people that succumbed to the disease. It is estimated that the death toll was between 50 to 100 million people across the world. Following the low number of population of the world that time, something that could claim the death of more than 50 million was more apocalyptic than even the World War I.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a:t>
            </a:r>
            <a:r>
              <a:rPr lang="en-US" baseline="0" dirty="0" smtClean="0"/>
              <a:t> important to note that Spanish Flu crippled the United States’ population. One of the places that the flu hit was Philadelphia where it claimed the lives of more than 17,500 people in the first six months (Barry &amp; Dickerson, 2020). Every experience documented regarding this flu is terrifying.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number of people</a:t>
            </a:r>
            <a:r>
              <a:rPr lang="en-US" baseline="0" dirty="0" smtClean="0"/>
              <a:t> hospitalized increased in the first six months of the pandemic and as shown in the photos, the healthcare system was overwhelmed. No one could have predicted the level of severity that the flu could have caused on the healthcare system.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Spanish flu was unique and from what we can gather</a:t>
            </a:r>
            <a:r>
              <a:rPr lang="en-US" baseline="0" dirty="0" smtClean="0"/>
              <a:t> from documentation, it was different from other types of influenza viruses that the world had experienced. Matthews (2020) highlights some of the flu cases ever experienced including the Asian flu of 1957 and Hong Kong flu of 1968, all which did not match the Spanish flu. The Spanish flu was a severe pandemic.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a:t>
            </a:r>
            <a:r>
              <a:rPr lang="en-US" baseline="0" dirty="0" smtClean="0"/>
              <a:t> photo presents the Spanish Flu and the second one presents the Covid-19 or coronavirus. Despite their physical structural difference, the two diseases have quite a number of common features, especially they all qualify as apocalyptic events due to the number of lives they have claimed. More comparisons follow in the next slides.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Spanish flu was a</a:t>
            </a:r>
            <a:r>
              <a:rPr lang="en-US" baseline="0" dirty="0" smtClean="0"/>
              <a:t> great lesson to the world and it propelled the development and huge investments in the healthcare sector across the world, not only in the United States. The above photo shows a congested hospital room with limited bad capacity and equipment. Today, we may have advanced machines, but the numbers are still terrifying.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 the Spanish</a:t>
            </a:r>
            <a:r>
              <a:rPr lang="en-US" baseline="0" dirty="0" smtClean="0"/>
              <a:t> flu, the covid-19 cases are increasing slowly and as the statistics show, it could be severe if it is proper control measures are not taken early enough. The death toll in the United States have surpassed 3,000 and it continues to rise. Out advanced healthcare system in the world seems to do very little now that we continue to witness high number of people succumbing to this covid-19.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CDC has established that the mortality rate with the Spanish flu was high and it was resulted in the death of millions of people worldwide and hundreds of thousands in the United States. The CDC further explains that the unknown properties of Spanish flu made it difficult to synthesize vaccine to protect against its infection (CDC, 2019).</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a:t>
            </a:r>
            <a:r>
              <a:rPr lang="en-US" dirty="0" err="1" smtClean="0"/>
              <a:t>Noymer</a:t>
            </a:r>
            <a:r>
              <a:rPr lang="en-US" dirty="0" smtClean="0"/>
              <a:t> and </a:t>
            </a:r>
            <a:r>
              <a:rPr lang="en-US" dirty="0" err="1" smtClean="0"/>
              <a:t>Garenne</a:t>
            </a:r>
            <a:r>
              <a:rPr lang="en-US" baseline="0" dirty="0" smtClean="0"/>
              <a:t> (2000), normally influenza is lethal to very young and old people. For the these age groups, the cold that is usually associated with the flu may overwhelm their health conditions, which makes them more vulnerable to the virus. The current covid-19 pandemic that the world is facing today has also been linked to old and younger people due to their vulnerability of their health conditions. However, what is different with the Spanish flu and is here with the covid-19 is that people with the pre-existing conditions like chronic diseases are also exposed to greater threats.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evidenced in the above photos, some of the governments have taken the measures to reduce the devastating impacts of coronavirus that was witnessed in the Spanish flu. The malls are today empty and people in the streets limited. Like any virus, both covid-19 and Spanish flu were transmitted through the same way; contact between people. Reducing this contact would significantly help in reducing the rate of mortality.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want to conclude my presentation by stating that there is a lot of lessons to be learned from the Spanish flu and the current covid-19 pandemic case that the whole world is experiencing. Based on the numbers of victims, the United States is the worst hit country worldwide. If lessons are to go by, the government can pick some serious lessons including following the health expert guidelines to help prevent the spread and further mortality effects on the American population.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a:fillRect/>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a:fillRect/>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2F0AB656-994D-4F15-8AA6-5E41D226A012}" type="datetimeFigureOut">
              <a:rPr lang="en-GB" smtClean="0"/>
            </a:fld>
            <a:endParaRPr lang="en-GB"/>
          </a:p>
        </p:txBody>
      </p:sp>
      <p:sp>
        <p:nvSpPr>
          <p:cNvPr id="5" name="Footer Placeholder 4"/>
          <p:cNvSpPr>
            <a:spLocks noGrp="1"/>
          </p:cNvSpPr>
          <p:nvPr>
            <p:ph type="ftr" sz="quarter" idx="11"/>
          </p:nvPr>
        </p:nvSpPr>
        <p:spPr>
          <a:xfrm>
            <a:off x="1921934" y="5054602"/>
            <a:ext cx="4064860" cy="279400"/>
          </a:xfrm>
        </p:spPr>
        <p:txBody>
          <a:bodyPr/>
          <a:lstStyle/>
          <a:p>
            <a:endParaRPr lang="en-GB"/>
          </a:p>
        </p:txBody>
      </p:sp>
      <p:sp>
        <p:nvSpPr>
          <p:cNvPr id="6" name="Slide Number Placeholder 5"/>
          <p:cNvSpPr>
            <a:spLocks noGrp="1"/>
          </p:cNvSpPr>
          <p:nvPr>
            <p:ph type="sldNum" sz="quarter" idx="12"/>
          </p:nvPr>
        </p:nvSpPr>
        <p:spPr>
          <a:xfrm>
            <a:off x="6817317" y="5054602"/>
            <a:ext cx="413483" cy="279400"/>
          </a:xfrm>
        </p:spPr>
        <p:txBody>
          <a:bodyPr/>
          <a:lstStyle/>
          <a:p>
            <a:fld id="{C6E11082-6F41-4F75-A7FC-8163D2317998}" type="slidenum">
              <a:rPr lang="en-GB" smtClean="0"/>
            </a:fld>
            <a:endParaRPr lang="en-GB"/>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2F0AB656-994D-4F15-8AA6-5E41D226A012}"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2F0AB656-994D-4F15-8AA6-5E41D226A012}"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fld>
            <a:endParaRPr lang="en-GB"/>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Date Placeholder 4"/>
          <p:cNvSpPr>
            <a:spLocks noGrp="1"/>
          </p:cNvSpPr>
          <p:nvPr>
            <p:ph type="dt" sz="half" idx="10"/>
          </p:nvPr>
        </p:nvSpPr>
        <p:spPr/>
        <p:txBody>
          <a:bodyPr/>
          <a:lstStyle/>
          <a:p>
            <a:fld id="{2F0AB656-994D-4F15-8AA6-5E41D226A012}" type="datetimeFigureOut">
              <a:rPr lang="en-GB" smtClean="0"/>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E11082-6F41-4F75-A7FC-8163D2317998}" type="slidenum">
              <a:rPr lang="en-GB" smtClean="0"/>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7" name="Date Placeholder 6"/>
          <p:cNvSpPr>
            <a:spLocks noGrp="1"/>
          </p:cNvSpPr>
          <p:nvPr>
            <p:ph type="dt" sz="half" idx="10"/>
          </p:nvPr>
        </p:nvSpPr>
        <p:spPr/>
        <p:txBody>
          <a:bodyPr/>
          <a:lstStyle/>
          <a:p>
            <a:fld id="{2F0AB656-994D-4F15-8AA6-5E41D226A012}" type="datetimeFigureOut">
              <a:rPr lang="en-GB" smtClean="0"/>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6E11082-6F41-4F75-A7FC-8163D2317998}" type="slidenum">
              <a:rPr lang="en-GB" smtClean="0"/>
            </a:fld>
            <a:endParaRPr lang="en-GB"/>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F0AB656-994D-4F15-8AA6-5E41D226A012}" type="datetimeFigureOut">
              <a:rPr lang="en-GB" smtClean="0"/>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6E11082-6F41-4F75-A7FC-8163D2317998}" type="slidenum">
              <a:rPr lang="en-GB" smtClean="0"/>
            </a:fld>
            <a:endParaRPr lang="en-GB"/>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F0AB656-994D-4F15-8AA6-5E41D226A012}" type="datetimeFigureOut">
              <a:rPr lang="en-GB" smtClean="0"/>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6E11082-6F41-4F75-A7FC-8163D2317998}" type="slidenum">
              <a:rPr lang="en-GB" smtClean="0"/>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2F0AB656-994D-4F15-8AA6-5E41D226A012}" type="datetimeFigureOut">
              <a:rPr lang="en-GB" smtClean="0"/>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E11082-6F41-4F75-A7FC-8163D2317998}" type="slidenum">
              <a:rPr lang="en-GB" smtClean="0"/>
            </a:fld>
            <a:endParaRPr lang="en-GB"/>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2F0AB656-994D-4F15-8AA6-5E41D226A012}" type="datetimeFigureOut">
              <a:rPr lang="en-GB" smtClean="0"/>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E11082-6F41-4F75-A7FC-8163D2317998}" type="slidenum">
              <a:rPr lang="en-GB" smtClean="0"/>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p>
            <a:fld id="{2F0AB656-994D-4F15-8AA6-5E41D226A012}" type="datetimeFigureOut">
              <a:rPr lang="en-GB" smtClean="0"/>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E11082-6F41-4F75-A7FC-8163D2317998}" type="slidenum">
              <a:rPr lang="en-GB" smtClean="0"/>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2F0AB656-994D-4F15-8AA6-5E41D226A012}"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fld>
            <a:endParaRPr lang="en-GB"/>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endParaRPr lang="en-US" smtClean="0"/>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2F0AB656-994D-4F15-8AA6-5E41D226A012}"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fld>
            <a:endParaRPr lang="en-GB"/>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endParaRPr lang="en-US" sz="7200" dirty="0">
              <a:solidFill>
                <a:schemeClr val="tx1"/>
              </a:solidFill>
              <a:effectLst/>
            </a:endParaRP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endParaRPr lang="en-US" sz="7200" dirty="0">
              <a:solidFill>
                <a:schemeClr val="tx1"/>
              </a:solidFill>
              <a:effectLst/>
            </a:endParaRP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2F0AB656-994D-4F15-8AA6-5E41D226A012}"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2F0AB656-994D-4F15-8AA6-5E41D226A012}"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fld>
            <a:endParaRPr lang="en-GB"/>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endParaRPr lang="en-US" sz="8000" dirty="0">
              <a:solidFill>
                <a:schemeClr val="tx1"/>
              </a:solidFill>
              <a:effectLst/>
            </a:endParaRP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endParaRPr lang="en-US" sz="8000" dirty="0">
              <a:solidFill>
                <a:schemeClr val="tx1"/>
              </a:solidFill>
              <a:effectLst/>
            </a:endParaRP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p>
            <a:fld id="{2F0AB656-994D-4F15-8AA6-5E41D226A012}"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fld>
            <a:endParaRPr lang="en-GB"/>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2F0AB656-994D-4F15-8AA6-5E41D226A012}"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fld>
            <a:endParaRPr lang="en-GB"/>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10"/>
          </p:nvPr>
        </p:nvSpPr>
        <p:spPr/>
        <p:txBody>
          <a:bodyPr/>
          <a:lstStyle/>
          <a:p>
            <a:fld id="{2F0AB656-994D-4F15-8AA6-5E41D226A012}" type="datetimeFigureOut">
              <a:rPr lang="en-GB" smtClean="0"/>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fld>
            <a:endParaRPr lang="en-GB"/>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image" Target="../media/image4.png"/><Relationship Id="rId18" Type="http://schemas.openxmlformats.org/officeDocument/2006/relationships/image" Target="../media/image3.png"/><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19">
              <a:extLst>
                <a:ext uri="{28A0092B-C50C-407E-A947-70E740481C1C}">
                  <a14:useLocalDpi xmlns:a14="http://schemas.microsoft.com/office/drawing/2010/main" val="0"/>
                </a:ext>
              </a:extLst>
            </a:blip>
            <a:srcRect l="1" r="14240"/>
            <a:stretch>
              <a:fillRect/>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19">
              <a:extLst>
                <a:ext uri="{28A0092B-C50C-407E-A947-70E740481C1C}">
                  <a14:useLocalDpi xmlns:a14="http://schemas.microsoft.com/office/drawing/2010/main" val="0"/>
                </a:ext>
              </a:extLst>
            </a:blip>
            <a:srcRect l="1" r="14240"/>
            <a:stretch>
              <a:fillRect/>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F0AB656-994D-4F15-8AA6-5E41D226A012}" type="datetimeFigureOut">
              <a:rPr lang="en-GB" smtClean="0"/>
            </a:fld>
            <a:endParaRPr lang="en-GB"/>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6E11082-6F41-4F75-A7FC-8163D2317998}" type="slidenum">
              <a:rPr lang="en-GB" smtClean="0"/>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panose="020B0604020202020204"/>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panose="020B0604020202020204"/>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panose="020B0604020202020204"/>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panose="020B0604020202020204"/>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panose="020B0604020202020204"/>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7.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10.jpeg"/><Relationship Id="rId1"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jpeg"/><Relationship Id="rId1" Type="http://schemas.openxmlformats.org/officeDocument/2006/relationships/image" Target="../media/image1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jpeg"/><Relationship Id="rId1" Type="http://schemas.openxmlformats.org/officeDocument/2006/relationships/image" Target="../media/image13.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6.jpeg"/><Relationship Id="rId1" Type="http://schemas.openxmlformats.org/officeDocument/2006/relationships/image" Target="../media/image1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927" y="631825"/>
            <a:ext cx="8534400" cy="2362200"/>
          </a:xfrm>
        </p:spPr>
        <p:txBody>
          <a:bodyPr>
            <a:normAutofit/>
          </a:bodyPr>
          <a:lstStyle/>
          <a:p>
            <a:r>
              <a:rPr lang="en-US" dirty="0" smtClean="0"/>
              <a:t>Spanish Flu of 1918 and Mortality Impact in the United States </a:t>
            </a:r>
            <a:endParaRPr lang="en-GB" dirty="0"/>
          </a:p>
        </p:txBody>
      </p:sp>
      <p:sp>
        <p:nvSpPr>
          <p:cNvPr id="3" name="Content Placeholder 2"/>
          <p:cNvSpPr>
            <a:spLocks noGrp="1"/>
          </p:cNvSpPr>
          <p:nvPr>
            <p:ph idx="1"/>
          </p:nvPr>
        </p:nvSpPr>
        <p:spPr>
          <a:xfrm>
            <a:off x="301625" y="5252720"/>
            <a:ext cx="8503920" cy="846455"/>
          </a:xfrm>
        </p:spPr>
        <p:txBody>
          <a:bodyPr/>
          <a:lstStyle/>
          <a:p>
            <a:pPr algn="ctr"/>
            <a:r>
              <a:rPr lang="en-US" altLang="en-GB" dirty="0"/>
              <a:t>Zongzhi Cai</a:t>
            </a:r>
            <a:endParaRPr lang="en-US" alt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619427"/>
            <a:ext cx="6798734" cy="1303867"/>
          </a:xfrm>
        </p:spPr>
        <p:txBody>
          <a:bodyPr/>
          <a:lstStyle/>
          <a:p>
            <a:r>
              <a:rPr lang="en-US" dirty="0" smtClean="0"/>
              <a:t>Introduction </a:t>
            </a:r>
            <a:endParaRPr lang="en-GB" dirty="0"/>
          </a:p>
        </p:txBody>
      </p:sp>
      <p:sp>
        <p:nvSpPr>
          <p:cNvPr id="3" name="Content Placeholder 2"/>
          <p:cNvSpPr>
            <a:spLocks noGrp="1"/>
          </p:cNvSpPr>
          <p:nvPr>
            <p:ph idx="1"/>
          </p:nvPr>
        </p:nvSpPr>
        <p:spPr>
          <a:xfrm>
            <a:off x="1176865" y="1707180"/>
            <a:ext cx="6798736" cy="3444997"/>
          </a:xfrm>
        </p:spPr>
        <p:txBody>
          <a:bodyPr>
            <a:normAutofit fontScale="92500"/>
          </a:bodyPr>
          <a:lstStyle/>
          <a:p>
            <a:pPr marL="0" indent="0">
              <a:buNone/>
            </a:pPr>
            <a:r>
              <a:rPr lang="en-US" dirty="0" smtClean="0"/>
              <a:t>The world has experienced various apocalyptic events </a:t>
            </a:r>
            <a:endParaRPr lang="en-US" dirty="0" smtClean="0"/>
          </a:p>
          <a:p>
            <a:pPr marL="0" indent="0">
              <a:buNone/>
            </a:pPr>
            <a:r>
              <a:rPr lang="en-US" dirty="0" smtClean="0"/>
              <a:t>This includes the Spanish Flu of 1918</a:t>
            </a:r>
            <a:endParaRPr lang="en-US" dirty="0" smtClean="0"/>
          </a:p>
          <a:p>
            <a:pPr marL="0" indent="0">
              <a:buNone/>
            </a:pPr>
            <a:r>
              <a:rPr lang="en-US" dirty="0" smtClean="0"/>
              <a:t>Even though there have been various cases of influenza flu </a:t>
            </a:r>
            <a:endParaRPr lang="en-US" dirty="0" smtClean="0"/>
          </a:p>
          <a:p>
            <a:pPr marL="0" indent="0">
              <a:buNone/>
            </a:pPr>
            <a:r>
              <a:rPr lang="en-US" dirty="0" smtClean="0"/>
              <a:t>The Spanish flu was not like any other flu ever witnessed </a:t>
            </a:r>
            <a:endParaRPr lang="en-US" dirty="0" smtClean="0"/>
          </a:p>
          <a:p>
            <a:pPr marL="0" indent="0">
              <a:buNone/>
            </a:pPr>
            <a:r>
              <a:rPr lang="en-US" dirty="0" smtClean="0"/>
              <a:t>The main difference was the number of deaths it caused</a:t>
            </a:r>
            <a:endParaRPr lang="en-US" dirty="0" smtClean="0"/>
          </a:p>
          <a:p>
            <a:pPr marL="0" indent="0">
              <a:buNone/>
            </a:pPr>
            <a:r>
              <a:rPr lang="en-US" dirty="0" smtClean="0"/>
              <a:t>In the United States, the death toll rose to more than half a million people</a:t>
            </a:r>
            <a:endParaRPr lang="en-US" dirty="0"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611807"/>
            <a:ext cx="6798734" cy="1303867"/>
          </a:xfrm>
        </p:spPr>
        <p:txBody>
          <a:bodyPr/>
          <a:lstStyle/>
          <a:p>
            <a:r>
              <a:rPr lang="en-US" dirty="0" smtClean="0"/>
              <a:t>Spanish Flu of 1918</a:t>
            </a:r>
            <a:endParaRPr lang="en-GB" dirty="0"/>
          </a:p>
        </p:txBody>
      </p:sp>
      <p:sp>
        <p:nvSpPr>
          <p:cNvPr id="3" name="Content Placeholder 2"/>
          <p:cNvSpPr>
            <a:spLocks noGrp="1"/>
          </p:cNvSpPr>
          <p:nvPr>
            <p:ph idx="1"/>
          </p:nvPr>
        </p:nvSpPr>
        <p:spPr>
          <a:xfrm>
            <a:off x="1176865" y="1707180"/>
            <a:ext cx="6798736" cy="3444997"/>
          </a:xfrm>
        </p:spPr>
        <p:txBody>
          <a:bodyPr>
            <a:normAutofit fontScale="92500" lnSpcReduction="10000"/>
          </a:bodyPr>
          <a:lstStyle/>
          <a:p>
            <a:r>
              <a:rPr lang="en-US" dirty="0" smtClean="0"/>
              <a:t>The Spanish Flu was not like any influenza case the world ever experienced before or even after </a:t>
            </a:r>
            <a:endParaRPr lang="en-US" dirty="0" smtClean="0"/>
          </a:p>
          <a:p>
            <a:r>
              <a:rPr lang="en-US" dirty="0" smtClean="0"/>
              <a:t>Documentation shows that it was the deadliest pandemic that hit the whole world</a:t>
            </a:r>
            <a:endParaRPr lang="en-US" dirty="0" smtClean="0"/>
          </a:p>
          <a:p>
            <a:r>
              <a:rPr lang="en-US" dirty="0" smtClean="0"/>
              <a:t>The significance of this pandemic can be remembered through the statistics of death toll </a:t>
            </a:r>
            <a:endParaRPr lang="en-US" dirty="0" smtClean="0"/>
          </a:p>
          <a:p>
            <a:r>
              <a:rPr lang="en-US" dirty="0" smtClean="0"/>
              <a:t>Worldwide, the death toll rose to more than 50 million people (CDC, 2019; Schelden,2020; Saul, 2018)</a:t>
            </a:r>
            <a:endParaRPr lang="en-US" dirty="0" smtClean="0"/>
          </a:p>
          <a:p>
            <a:r>
              <a:rPr lang="en-US" dirty="0" smtClean="0"/>
              <a:t>This was severe than anything ever witnessed</a:t>
            </a:r>
            <a:endParaRPr lang="en-GB"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Flu in the United States </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The United States was one of the hardest hit countries </a:t>
            </a:r>
            <a:endParaRPr lang="en-US" dirty="0" smtClean="0"/>
          </a:p>
          <a:p>
            <a:r>
              <a:rPr lang="en-US" dirty="0" smtClean="0"/>
              <a:t>More than 675,000 people lost their lives to this flu (CDC, 2019)</a:t>
            </a:r>
            <a:endParaRPr lang="en-US" dirty="0" smtClean="0"/>
          </a:p>
          <a:p>
            <a:r>
              <a:rPr lang="en-US" dirty="0" smtClean="0"/>
              <a:t>Barry and Dickerson (2020) provide a narrative to explain the impact of this flu</a:t>
            </a:r>
            <a:endParaRPr lang="en-US" dirty="0" smtClean="0"/>
          </a:p>
          <a:p>
            <a:r>
              <a:rPr lang="en-US" dirty="0" smtClean="0"/>
              <a:t>They say that the flu crippled the U.S. in the middle of another apocalypse, World War I (Barry &amp; Dickerson, 2020)</a:t>
            </a:r>
            <a:endParaRPr lang="en-US" dirty="0" smtClean="0"/>
          </a:p>
          <a:p>
            <a:r>
              <a:rPr lang="en-US" dirty="0" smtClean="0"/>
              <a:t>In Philadelphia, more than 17,500 people died (Barry &amp; Dickerson, 2020)</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Situation was like </a:t>
            </a:r>
            <a:endParaRPr lang="en-GB" dirty="0"/>
          </a:p>
        </p:txBody>
      </p:sp>
      <p:sp>
        <p:nvSpPr>
          <p:cNvPr id="3" name="Content Placeholder 2"/>
          <p:cNvSpPr>
            <a:spLocks noGrp="1"/>
          </p:cNvSpPr>
          <p:nvPr>
            <p:ph idx="1"/>
          </p:nvPr>
        </p:nvSpPr>
        <p:spPr/>
        <p:txBody>
          <a:bodyPr/>
          <a:lstStyle/>
          <a:p>
            <a:r>
              <a:rPr lang="en-US" dirty="0" smtClean="0"/>
              <a:t>After the breakout of the flu, the situation was bad as seen in the following photos </a:t>
            </a:r>
            <a:endParaRPr lang="en-US" dirty="0" smtClean="0"/>
          </a:p>
          <a:p>
            <a:endParaRPr lang="en-GB" dirty="0"/>
          </a:p>
        </p:txBody>
      </p:sp>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5749" y="2438400"/>
            <a:ext cx="5276851" cy="3962400"/>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2601" y="2356596"/>
            <a:ext cx="3354200" cy="404420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571802"/>
            <a:ext cx="6798734" cy="1303867"/>
          </a:xfrm>
        </p:spPr>
        <p:txBody>
          <a:bodyPr/>
          <a:lstStyle/>
          <a:p>
            <a:r>
              <a:rPr lang="en-US" dirty="0" smtClean="0"/>
              <a:t>The Cause of Spanish Flu </a:t>
            </a:r>
            <a:endParaRPr lang="en-GB" dirty="0"/>
          </a:p>
        </p:txBody>
      </p:sp>
      <p:sp>
        <p:nvSpPr>
          <p:cNvPr id="3" name="Content Placeholder 2"/>
          <p:cNvSpPr>
            <a:spLocks noGrp="1"/>
          </p:cNvSpPr>
          <p:nvPr>
            <p:ph idx="1"/>
          </p:nvPr>
        </p:nvSpPr>
        <p:spPr>
          <a:xfrm>
            <a:off x="1172420" y="1706545"/>
            <a:ext cx="6798736" cy="3444997"/>
          </a:xfrm>
        </p:spPr>
        <p:txBody>
          <a:bodyPr>
            <a:normAutofit fontScale="92500"/>
          </a:bodyPr>
          <a:lstStyle/>
          <a:p>
            <a:r>
              <a:rPr lang="en-US" dirty="0" smtClean="0"/>
              <a:t>The Spanish flu was a unique type of influenza </a:t>
            </a:r>
            <a:endParaRPr lang="en-US" dirty="0" smtClean="0"/>
          </a:p>
          <a:p>
            <a:r>
              <a:rPr lang="en-US" dirty="0" smtClean="0"/>
              <a:t>Several closely related viruses are associated with influenza</a:t>
            </a:r>
            <a:endParaRPr lang="en-US" dirty="0" smtClean="0"/>
          </a:p>
          <a:p>
            <a:r>
              <a:rPr lang="en-US" dirty="0" smtClean="0"/>
              <a:t>However, the Spanish flu was caused by one particular virus, H1N1 type A virus (Saul, 2018)</a:t>
            </a:r>
            <a:endParaRPr lang="en-US" dirty="0" smtClean="0"/>
          </a:p>
          <a:p>
            <a:r>
              <a:rPr lang="en-US" dirty="0" smtClean="0"/>
              <a:t>The flu was severe because it was not well understood </a:t>
            </a:r>
            <a:endParaRPr lang="en-US" dirty="0" smtClean="0"/>
          </a:p>
          <a:p>
            <a:r>
              <a:rPr lang="en-US" dirty="0" smtClean="0"/>
              <a:t>The higher fatality rate is another thing that made it unique from other influenza viruses (</a:t>
            </a:r>
            <a:r>
              <a:rPr lang="en-US" dirty="0" err="1" smtClean="0"/>
              <a:t>Matthewa</a:t>
            </a:r>
            <a:r>
              <a:rPr lang="en-US" dirty="0" smtClean="0"/>
              <a:t>, 2020)</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Comparing Spanish Flu and Covid-19</a:t>
            </a:r>
            <a:endParaRPr lang="en-GB" dirty="0"/>
          </a:p>
        </p:txBody>
      </p:sp>
      <p:pic>
        <p:nvPicPr>
          <p:cNvPr id="4" name="Content Placeholder 3"/>
          <p:cNvPicPr>
            <a:picLocks noGrp="1"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1040130" y="2367915"/>
            <a:ext cx="2860040" cy="3036570"/>
          </a:xfrm>
        </p:spPr>
      </p:pic>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23815" y="2367915"/>
            <a:ext cx="2733040" cy="308737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Comparison </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Each of these viruses tell us a story </a:t>
            </a:r>
            <a:endParaRPr lang="en-US" dirty="0" smtClean="0"/>
          </a:p>
          <a:p>
            <a:r>
              <a:rPr lang="en-US" dirty="0" smtClean="0"/>
              <a:t>One, no matter how advanced the healthcare system, it can be overwhelmed </a:t>
            </a:r>
            <a:endParaRPr lang="en-US" dirty="0" smtClean="0"/>
          </a:p>
          <a:p>
            <a:r>
              <a:rPr lang="en-US" dirty="0" smtClean="0"/>
              <a:t>The Spanish Flu was an evident case that the healthcare system can be overwhelmed </a:t>
            </a:r>
            <a:endParaRPr lang="en-US" dirty="0" smtClean="0"/>
          </a:p>
          <a:p>
            <a:r>
              <a:rPr lang="en-US" dirty="0" smtClean="0"/>
              <a:t>Even though the health</a:t>
            </a:r>
            <a:endParaRPr lang="en-US" dirty="0" smtClean="0"/>
          </a:p>
          <a:p>
            <a:pPr marL="0" indent="0">
              <a:buNone/>
            </a:pPr>
            <a:r>
              <a:rPr lang="en-US" dirty="0" smtClean="0"/>
              <a:t>System had not advanced like</a:t>
            </a:r>
            <a:endParaRPr lang="en-US" dirty="0" smtClean="0"/>
          </a:p>
          <a:p>
            <a:pPr marL="0" indent="0">
              <a:buNone/>
            </a:pPr>
            <a:r>
              <a:rPr lang="en-US" dirty="0" smtClean="0"/>
              <a:t>The ones we have today, but,</a:t>
            </a:r>
            <a:endParaRPr lang="en-US" dirty="0" smtClean="0"/>
          </a:p>
          <a:p>
            <a:pPr marL="0" indent="0">
              <a:buNone/>
            </a:pPr>
            <a:r>
              <a:rPr lang="en-US" dirty="0" smtClean="0"/>
              <a:t>it showed a lesson to learn </a:t>
            </a:r>
            <a:endParaRPr lang="en-US" dirty="0" smtClean="0"/>
          </a:p>
          <a:p>
            <a:endParaRPr lang="en-GB" dirty="0"/>
          </a:p>
        </p:txBody>
      </p:sp>
      <p:pic>
        <p:nvPicPr>
          <p:cNvPr id="4" name="Picture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904865" y="4215765"/>
            <a:ext cx="2720975" cy="207581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6866" y="635302"/>
            <a:ext cx="6798734" cy="1303867"/>
          </a:xfrm>
        </p:spPr>
        <p:txBody>
          <a:bodyPr/>
          <a:lstStyle/>
          <a:p>
            <a:r>
              <a:rPr lang="en-US" dirty="0" smtClean="0"/>
              <a:t>Covid-19 Cases </a:t>
            </a:r>
            <a:endParaRPr lang="en-GB" dirty="0"/>
          </a:p>
        </p:txBody>
      </p:sp>
      <p:sp>
        <p:nvSpPr>
          <p:cNvPr id="3" name="Content Placeholder 2"/>
          <p:cNvSpPr>
            <a:spLocks noGrp="1"/>
          </p:cNvSpPr>
          <p:nvPr>
            <p:ph idx="1"/>
          </p:nvPr>
        </p:nvSpPr>
        <p:spPr>
          <a:xfrm>
            <a:off x="1176865" y="1770680"/>
            <a:ext cx="6798736" cy="3444997"/>
          </a:xfrm>
        </p:spPr>
        <p:txBody>
          <a:bodyPr>
            <a:normAutofit fontScale="92500" lnSpcReduction="20000"/>
          </a:bodyPr>
          <a:lstStyle/>
          <a:p>
            <a:r>
              <a:rPr lang="en-US" dirty="0" smtClean="0"/>
              <a:t>By 2020 April 1</a:t>
            </a:r>
            <a:r>
              <a:rPr lang="en-US" baseline="30000" dirty="0" smtClean="0"/>
              <a:t>st</a:t>
            </a:r>
            <a:r>
              <a:rPr lang="en-US" dirty="0" smtClean="0"/>
              <a:t>, the world had recorded more than 921,924 cases of Coronavirus cases</a:t>
            </a:r>
            <a:endParaRPr lang="en-US" dirty="0" smtClean="0"/>
          </a:p>
          <a:p>
            <a:r>
              <a:rPr lang="en-US" dirty="0" smtClean="0"/>
              <a:t>The United States had confirmed more than 186,101 cases (Terry, 2020)</a:t>
            </a:r>
            <a:endParaRPr lang="en-US" dirty="0" smtClean="0"/>
          </a:p>
          <a:p>
            <a:r>
              <a:rPr lang="en-US" dirty="0" smtClean="0"/>
              <a:t>Further, the death toll in the U.S. during the same period was 3,603 (Terry, 2020)</a:t>
            </a:r>
            <a:endParaRPr lang="en-US" dirty="0" smtClean="0"/>
          </a:p>
          <a:p>
            <a:r>
              <a:rPr lang="en-US" dirty="0" smtClean="0"/>
              <a:t>Despite the advanced healthcare system today, Covid-19 seems to be as severe as the Spanish flu</a:t>
            </a:r>
            <a:endParaRPr lang="en-US" dirty="0" smtClean="0"/>
          </a:p>
          <a:p>
            <a:r>
              <a:rPr lang="en-US" dirty="0" smtClean="0"/>
              <a:t>Both flu cases are unknown to scientists, which makes it difficult to create vaccine </a:t>
            </a:r>
            <a:endParaRPr lang="en-GB"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Mortality Rate </a:t>
            </a:r>
            <a:endParaRPr lang="en-GB" dirty="0"/>
          </a:p>
        </p:txBody>
      </p:sp>
      <p:sp>
        <p:nvSpPr>
          <p:cNvPr id="3" name="Content Placeholder 2"/>
          <p:cNvSpPr>
            <a:spLocks noGrp="1"/>
          </p:cNvSpPr>
          <p:nvPr>
            <p:ph idx="1"/>
          </p:nvPr>
        </p:nvSpPr>
        <p:spPr/>
        <p:txBody>
          <a:bodyPr/>
          <a:lstStyle/>
          <a:p>
            <a:r>
              <a:rPr lang="en-US" dirty="0" smtClean="0"/>
              <a:t>The mortality of both Spanish and Covid-19 are high </a:t>
            </a:r>
            <a:endParaRPr lang="en-US" dirty="0" smtClean="0"/>
          </a:p>
          <a:p>
            <a:r>
              <a:rPr lang="en-US" dirty="0" smtClean="0"/>
              <a:t>As evidenced in the fatality cases reported, the number of people succumbing to these diseases are high</a:t>
            </a:r>
            <a:endParaRPr lang="en-US" dirty="0" smtClean="0"/>
          </a:p>
          <a:p>
            <a:endParaRPr lang="en-GB"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Picture 3"/>
          <p:cNvPicPr>
            <a:picLocks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621665" y="618490"/>
            <a:ext cx="4882515" cy="2734310"/>
          </a:xfrm>
          <a:prstGeom prst="rect">
            <a:avLst/>
          </a:prstGeom>
        </p:spPr>
      </p:pic>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4401" y="3352800"/>
            <a:ext cx="4038600" cy="29718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Mortality </a:t>
            </a:r>
            <a:endParaRPr lang="en-GB" dirty="0"/>
          </a:p>
        </p:txBody>
      </p:sp>
      <p:sp>
        <p:nvSpPr>
          <p:cNvPr id="3" name="Content Placeholder 2"/>
          <p:cNvSpPr>
            <a:spLocks noGrp="1"/>
          </p:cNvSpPr>
          <p:nvPr>
            <p:ph idx="1"/>
          </p:nvPr>
        </p:nvSpPr>
        <p:spPr/>
        <p:txBody>
          <a:bodyPr/>
          <a:lstStyle/>
          <a:p>
            <a:r>
              <a:rPr lang="en-US" dirty="0" smtClean="0"/>
              <a:t>CDC (2019) explains that Spanish flu was high among two populations:</a:t>
            </a:r>
            <a:endParaRPr lang="en-US" dirty="0" smtClean="0"/>
          </a:p>
          <a:p>
            <a:r>
              <a:rPr lang="en-US" dirty="0" smtClean="0"/>
              <a:t>1. Children below 5 years old </a:t>
            </a:r>
            <a:endParaRPr lang="en-US" dirty="0" smtClean="0"/>
          </a:p>
          <a:p>
            <a:r>
              <a:rPr lang="en-US" dirty="0" smtClean="0"/>
              <a:t>2. Older people above 65 years old (CDC, 2019)</a:t>
            </a:r>
            <a:endParaRPr lang="en-US" dirty="0" smtClean="0"/>
          </a:p>
          <a:p>
            <a:r>
              <a:rPr lang="en-US" dirty="0" smtClean="0"/>
              <a:t>As such, the mortality of Spanish flu was exceptionally high (</a:t>
            </a:r>
            <a:r>
              <a:rPr lang="en-US" dirty="0" err="1" smtClean="0"/>
              <a:t>Noymer</a:t>
            </a:r>
            <a:r>
              <a:rPr lang="en-US" dirty="0"/>
              <a:t> </a:t>
            </a:r>
            <a:r>
              <a:rPr lang="en-US" dirty="0" smtClean="0"/>
              <a:t>&amp; </a:t>
            </a:r>
            <a:r>
              <a:rPr lang="en-US" dirty="0" err="1" smtClean="0"/>
              <a:t>Garenne</a:t>
            </a:r>
            <a:r>
              <a:rPr lang="en-US" dirty="0" smtClean="0"/>
              <a:t>, 2000).</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4" name="Picture 3"/>
          <p:cNvPicPr>
            <a:picLocks noChangeAspect="1"/>
          </p:cNvPicPr>
          <p:nvPr>
            <p:ph idx="1"/>
          </p:nvPr>
        </p:nvPicPr>
        <p:blipFill>
          <a:blip r:embed="rId1" cstate="print">
            <a:extLst>
              <a:ext uri="{28A0092B-C50C-407E-A947-70E740481C1C}">
                <a14:useLocalDpi xmlns:a14="http://schemas.microsoft.com/office/drawing/2010/main" val="0"/>
              </a:ext>
            </a:extLst>
          </a:blip>
          <a:stretch>
            <a:fillRect/>
          </a:stretch>
        </p:blipFill>
        <p:spPr>
          <a:xfrm>
            <a:off x="598170" y="581660"/>
            <a:ext cx="4081145" cy="2752090"/>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9315" y="3333750"/>
            <a:ext cx="3875405" cy="254698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Massive Effects of Spanish Flu and Covid-19</a:t>
            </a:r>
            <a:endParaRPr lang="en-GB" dirty="0"/>
          </a:p>
        </p:txBody>
      </p:sp>
      <p:sp>
        <p:nvSpPr>
          <p:cNvPr id="5" name="Content Placeholder 4"/>
          <p:cNvSpPr>
            <a:spLocks noGrp="1"/>
          </p:cNvSpPr>
          <p:nvPr>
            <p:ph idx="1"/>
          </p:nvPr>
        </p:nvSpPr>
        <p:spPr/>
        <p:txBody>
          <a:bodyPr/>
          <a:lstStyle/>
          <a:p>
            <a:r>
              <a:rPr lang="en-US" dirty="0" smtClean="0"/>
              <a:t>As shown in the photo below, the streets are already emptied as a result of covid-19</a:t>
            </a:r>
            <a:endParaRPr lang="en-US" dirty="0" smtClean="0"/>
          </a:p>
          <a:p>
            <a:r>
              <a:rPr lang="en-US" dirty="0" smtClean="0"/>
              <a:t>This kind of response did not happen in the Spanish flu</a:t>
            </a:r>
            <a:endParaRPr lang="en-US" dirty="0" smtClean="0"/>
          </a:p>
          <a:p>
            <a:r>
              <a:rPr lang="en-US" dirty="0" smtClean="0"/>
              <a:t>Arguments have emerged that this difference may limit the death toll in the current pandemic </a:t>
            </a:r>
            <a:endParaRPr lang="en-US" dirty="0" smtClean="0"/>
          </a:p>
          <a:p>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p>
            <a:endParaRPr lang="zh-CN" altLang="en-US"/>
          </a:p>
        </p:txBody>
      </p:sp>
      <p:pic>
        <p:nvPicPr>
          <p:cNvPr id="6" name="Picture 5"/>
          <p:cNvPicPr>
            <a:picLocks noChangeAspect="1"/>
          </p:cNvPicPr>
          <p:nvPr>
            <p:ph idx="1"/>
          </p:nvPr>
        </p:nvPicPr>
        <p:blipFill>
          <a:blip r:embed="rId1">
            <a:extLst>
              <a:ext uri="{28A0092B-C50C-407E-A947-70E740481C1C}">
                <a14:useLocalDpi xmlns:a14="http://schemas.microsoft.com/office/drawing/2010/main" val="0"/>
              </a:ext>
            </a:extLst>
          </a:blip>
          <a:stretch>
            <a:fillRect/>
          </a:stretch>
        </p:blipFill>
        <p:spPr>
          <a:xfrm>
            <a:off x="563880" y="515620"/>
            <a:ext cx="4514850" cy="3100070"/>
          </a:xfrm>
          <a:prstGeom prst="rect">
            <a:avLst/>
          </a:prstGeom>
        </p:spPr>
      </p:pic>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18305" y="3615690"/>
            <a:ext cx="4789805" cy="285178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Conclusion </a:t>
            </a:r>
            <a:endParaRPr lang="en-GB" dirty="0"/>
          </a:p>
        </p:txBody>
      </p:sp>
      <p:sp>
        <p:nvSpPr>
          <p:cNvPr id="3" name="Content Placeholder 2"/>
          <p:cNvSpPr>
            <a:spLocks noGrp="1"/>
          </p:cNvSpPr>
          <p:nvPr>
            <p:ph idx="1"/>
          </p:nvPr>
        </p:nvSpPr>
        <p:spPr/>
        <p:txBody>
          <a:bodyPr>
            <a:normAutofit fontScale="85000" lnSpcReduction="20000"/>
          </a:bodyPr>
          <a:lstStyle/>
          <a:p>
            <a:r>
              <a:rPr lang="en-US" dirty="0" smtClean="0"/>
              <a:t>The Spanish flu of 1918 told a story of how a disease as simple as a flu can devastate the whole world</a:t>
            </a:r>
            <a:endParaRPr lang="en-US" dirty="0" smtClean="0"/>
          </a:p>
          <a:p>
            <a:r>
              <a:rPr lang="en-US" dirty="0" smtClean="0"/>
              <a:t>Evidenced from the number of people that died as a result of Spanish flu</a:t>
            </a:r>
            <a:endParaRPr lang="en-US" dirty="0" smtClean="0"/>
          </a:p>
          <a:p>
            <a:r>
              <a:rPr lang="en-US" dirty="0" smtClean="0"/>
              <a:t>One can only imagine the extent that the current covid-19 pandemic could create </a:t>
            </a:r>
            <a:endParaRPr lang="en-US" dirty="0" smtClean="0"/>
          </a:p>
          <a:p>
            <a:r>
              <a:rPr lang="en-US" dirty="0" smtClean="0"/>
              <a:t>Documented information on Spanish flu can help the United States:</a:t>
            </a:r>
            <a:endParaRPr lang="en-US" dirty="0" smtClean="0"/>
          </a:p>
          <a:p>
            <a:r>
              <a:rPr lang="en-US" dirty="0" smtClean="0"/>
              <a:t>1. Learn how to better control the current crisis </a:t>
            </a:r>
            <a:endParaRPr lang="en-US" dirty="0" smtClean="0"/>
          </a:p>
          <a:p>
            <a:r>
              <a:rPr lang="en-US" dirty="0" smtClean="0"/>
              <a:t>2. Protect its people from succumbing to this virus</a:t>
            </a:r>
            <a:endParaRPr lang="en-US" dirty="0" smtClean="0"/>
          </a:p>
          <a:p>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GB" dirty="0"/>
          </a:p>
        </p:txBody>
      </p:sp>
      <p:sp>
        <p:nvSpPr>
          <p:cNvPr id="3" name="Content Placeholder 2"/>
          <p:cNvSpPr>
            <a:spLocks noGrp="1"/>
          </p:cNvSpPr>
          <p:nvPr>
            <p:ph idx="1"/>
          </p:nvPr>
        </p:nvSpPr>
        <p:spPr/>
        <p:txBody>
          <a:bodyPr>
            <a:normAutofit fontScale="70000" lnSpcReduction="20000"/>
          </a:bodyPr>
          <a:lstStyle/>
          <a:p>
            <a:r>
              <a:rPr lang="en-GB" dirty="0"/>
              <a:t>Barry, D., &amp; Dickerson, C. (2020 April, 4). “The Killer Flu of 1918: A Philadelphia Story.” </a:t>
            </a:r>
            <a:r>
              <a:rPr lang="en-GB" i="1" dirty="0"/>
              <a:t>The New York Times.</a:t>
            </a:r>
            <a:r>
              <a:rPr lang="en-GB" dirty="0"/>
              <a:t> Retrieved from https://www.nytimes.com/2020/04/04/us/coronavirus-spanish-flu-philadelphia-pennsylvania.html</a:t>
            </a:r>
            <a:endParaRPr lang="en-GB" dirty="0"/>
          </a:p>
          <a:p>
            <a:r>
              <a:rPr lang="en-GB" dirty="0"/>
              <a:t>CDC. (2019 March, 20). “1918 Pandemic (H1N1 Virus).” </a:t>
            </a:r>
            <a:r>
              <a:rPr lang="en-GB" i="1" dirty="0" err="1"/>
              <a:t>Center</a:t>
            </a:r>
            <a:r>
              <a:rPr lang="en-GB" i="1" dirty="0"/>
              <a:t> for Disease Control and Prevention</a:t>
            </a:r>
            <a:r>
              <a:rPr lang="en-GB" dirty="0"/>
              <a:t>. Retrieved from https://www.cdc.gov/flu/pandemic-resources/1918-pandemic-h1n1.html</a:t>
            </a:r>
            <a:endParaRPr lang="en-GB" dirty="0"/>
          </a:p>
          <a:p>
            <a:r>
              <a:rPr lang="en-GB" dirty="0"/>
              <a:t>Matthews, D. (2020 March, 09). “Why we should be careful comparing the Covid-19 Coronavirus outbreak to the 1918 Spanish Flu.” </a:t>
            </a:r>
            <a:r>
              <a:rPr lang="en-GB" i="1" dirty="0" err="1"/>
              <a:t>Vox</a:t>
            </a:r>
            <a:r>
              <a:rPr lang="en-GB" dirty="0"/>
              <a:t>. Retrieved from https://www.vox.com/2020/3/9/21164957/covid-19-spanish-flu-mortality-rate-death-rate</a:t>
            </a:r>
            <a:endParaRPr lang="en-GB" dirty="0"/>
          </a:p>
          <a:p>
            <a:r>
              <a:rPr lang="en-GB" dirty="0" err="1"/>
              <a:t>Noymer</a:t>
            </a:r>
            <a:r>
              <a:rPr lang="en-GB" dirty="0"/>
              <a:t>, A., &amp; </a:t>
            </a:r>
            <a:r>
              <a:rPr lang="en-GB" dirty="0" err="1"/>
              <a:t>Garenne</a:t>
            </a:r>
            <a:r>
              <a:rPr lang="en-GB" dirty="0"/>
              <a:t>, M. (2000). The 1918 influenza epidemic's effects on sex differentials in mortality in the United States. </a:t>
            </a:r>
            <a:r>
              <a:rPr lang="en-GB" i="1" dirty="0"/>
              <a:t>Population and Development Review</a:t>
            </a:r>
            <a:r>
              <a:rPr lang="en-GB" dirty="0"/>
              <a:t>, </a:t>
            </a:r>
            <a:r>
              <a:rPr lang="en-GB" i="1" dirty="0"/>
              <a:t>26</a:t>
            </a:r>
            <a:r>
              <a:rPr lang="en-GB" dirty="0"/>
              <a:t>(3), 565-581</a:t>
            </a:r>
            <a:r>
              <a:rPr lang="en-GB" dirty="0" smtClean="0"/>
              <a:t>.</a:t>
            </a:r>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References </a:t>
            </a:r>
            <a:endParaRPr lang="en-GB" dirty="0"/>
          </a:p>
        </p:txBody>
      </p:sp>
      <p:sp>
        <p:nvSpPr>
          <p:cNvPr id="3" name="Content Placeholder 2"/>
          <p:cNvSpPr>
            <a:spLocks noGrp="1"/>
          </p:cNvSpPr>
          <p:nvPr>
            <p:ph idx="1"/>
          </p:nvPr>
        </p:nvSpPr>
        <p:spPr/>
        <p:txBody>
          <a:bodyPr>
            <a:normAutofit fontScale="70000" lnSpcReduction="20000"/>
          </a:bodyPr>
          <a:lstStyle/>
          <a:p>
            <a:r>
              <a:rPr lang="en-GB" dirty="0"/>
              <a:t>Saul, T. (2018 April, 03). “Inside the Swift, Deadly History of the Spanish Flu Pandemic.” </a:t>
            </a:r>
            <a:r>
              <a:rPr lang="en-GB" i="1" dirty="0"/>
              <a:t>National Geographic.</a:t>
            </a:r>
            <a:r>
              <a:rPr lang="en-GB" dirty="0"/>
              <a:t> Retrieved from https://www.nationalgeographic.com/history/magazine/2018/03-04/history-spanish-flu-pandemic/</a:t>
            </a:r>
            <a:endParaRPr lang="en-GB" dirty="0"/>
          </a:p>
          <a:p>
            <a:r>
              <a:rPr lang="en-GB" dirty="0" err="1"/>
              <a:t>Schelden</a:t>
            </a:r>
            <a:r>
              <a:rPr lang="en-GB" dirty="0"/>
              <a:t>, P. (2020 March, 12). “What 1918 Spanish Flu Death Toll tells us about Covid-19 Coronavirus Pandemic.” </a:t>
            </a:r>
            <a:r>
              <a:rPr lang="en-GB" i="1" dirty="0" err="1"/>
              <a:t>Medicinet</a:t>
            </a:r>
            <a:r>
              <a:rPr lang="en-GB" dirty="0"/>
              <a:t>. Retrieved from  https://</a:t>
            </a:r>
            <a:r>
              <a:rPr lang="en-GB" dirty="0" smtClean="0"/>
              <a:t>www.medicinenet.com/script/main/art.asp?articlekey=228841</a:t>
            </a:r>
            <a:endParaRPr lang="en-GB" dirty="0"/>
          </a:p>
          <a:p>
            <a:r>
              <a:rPr lang="en-GB" dirty="0"/>
              <a:t>Terry, M. (2020 April, 02). “Compare: 1918 Spanish Influenza Pandemic Versus Covid-19.” </a:t>
            </a:r>
            <a:r>
              <a:rPr lang="en-GB" i="1" dirty="0" err="1"/>
              <a:t>BioSpace</a:t>
            </a:r>
            <a:r>
              <a:rPr lang="en-GB" i="1" dirty="0"/>
              <a:t>.</a:t>
            </a:r>
            <a:r>
              <a:rPr lang="en-GB" dirty="0"/>
              <a:t> Retrieved from https://www.biospace.com/article/compare-1918-spanish-influenza-pandemic-versus-covid-19</a:t>
            </a:r>
            <a:r>
              <a:rPr lang="en-GB" dirty="0" smtClean="0"/>
              <a:t>/</a:t>
            </a:r>
            <a:endParaRPr lang="en-GB" dirty="0"/>
          </a:p>
          <a:p>
            <a:endParaRPr lang="en-GB"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image" Target="../media/image5.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0</TotalTime>
  <Words>5154</Words>
  <Application>WPS 演示</Application>
  <PresentationFormat>On-screen Show (4:3)</PresentationFormat>
  <Paragraphs>107</Paragraphs>
  <Slides>18</Slides>
  <Notes>12</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18</vt:i4>
      </vt:variant>
    </vt:vector>
  </HeadingPairs>
  <TitlesOfParts>
    <vt:vector size="29" baseType="lpstr">
      <vt:lpstr>Arial</vt:lpstr>
      <vt:lpstr>SimSun</vt:lpstr>
      <vt:lpstr>Wingdings</vt:lpstr>
      <vt:lpstr>Arial</vt:lpstr>
      <vt:lpstr>Garamond</vt:lpstr>
      <vt:lpstr>Segoe Print</vt:lpstr>
      <vt:lpstr>Microsoft YaHei</vt:lpstr>
      <vt:lpstr>Arial Unicode MS</vt:lpstr>
      <vt:lpstr>方正舒体</vt:lpstr>
      <vt:lpstr>Calibri</vt:lpstr>
      <vt:lpstr>Organic</vt:lpstr>
      <vt:lpstr>Spanish Flu of 1918 and Mortality Impact in the United States </vt:lpstr>
      <vt:lpstr>Introduction </vt:lpstr>
      <vt:lpstr>Spanish Flu of 1918</vt:lpstr>
      <vt:lpstr>The Flu in the United States </vt:lpstr>
      <vt:lpstr>What the Situation was like </vt:lpstr>
      <vt:lpstr>The Cause of Spanish Flu </vt:lpstr>
      <vt:lpstr>Comparing Spanish Flu and Covid-19</vt:lpstr>
      <vt:lpstr>Continuation of Comparison </vt:lpstr>
      <vt:lpstr>Covid-19 Cases </vt:lpstr>
      <vt:lpstr>Mortality Rate </vt:lpstr>
      <vt:lpstr>PowerPoint 演示文稿</vt:lpstr>
      <vt:lpstr>Continuation of Mortality </vt:lpstr>
      <vt:lpstr>PowerPoint 演示文稿</vt:lpstr>
      <vt:lpstr>Massive Effects of Spanish Flu and Covid-19</vt:lpstr>
      <vt:lpstr>PowerPoint 演示文稿</vt:lpstr>
      <vt:lpstr>Conclusion </vt:lpstr>
      <vt:lpstr>References </vt:lpstr>
      <vt:lpstr>Continuation of 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Hp</dc:creator>
  <cp:lastModifiedBy>  Bilippar.</cp:lastModifiedBy>
  <cp:revision>19</cp:revision>
  <dcterms:created xsi:type="dcterms:W3CDTF">2020-04-07T04:41:00Z</dcterms:created>
  <dcterms:modified xsi:type="dcterms:W3CDTF">2020-04-16T21:34:03Z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2052-11.1.0.9341</vt:lpwstr>
  </property>
</Properties>
</file>